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83" r:id="rId5"/>
    <p:sldId id="262" r:id="rId6"/>
    <p:sldId id="28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5" r:id="rId24"/>
    <p:sldId id="286" r:id="rId25"/>
    <p:sldId id="288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6431"/>
            <a:ext cx="9144000" cy="862641"/>
          </a:xfrm>
        </p:spPr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</a:rPr>
              <a:t>Лекция 9. </a:t>
            </a:r>
            <a:r>
              <a:rPr lang="ru-RU" sz="3200" b="1" dirty="0">
                <a:solidFill>
                  <a:srgbClr val="FF0000"/>
                </a:solidFill>
              </a:rPr>
              <a:t>Личность и построение деловой карьеры в организации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1" y="1515532"/>
            <a:ext cx="7526866" cy="480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Модели карьеры </a:t>
            </a:r>
            <a:endParaRPr lang="ru-RU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969933"/>
          </a:xfrm>
        </p:spPr>
        <p:txBody>
          <a:bodyPr>
            <a:normAutofit fontScale="77500" lnSpcReduction="20000"/>
          </a:bodyPr>
          <a:lstStyle/>
          <a:p>
            <a:r>
              <a:rPr lang="ru-RU" smtClean="0"/>
              <a:t>Принято выделять </a:t>
            </a:r>
            <a:r>
              <a:rPr lang="ru-RU" smtClean="0"/>
              <a:t> </a:t>
            </a:r>
            <a:r>
              <a:rPr lang="ru-RU"/>
              <a:t>четыре модели карьеры:</a:t>
            </a:r>
            <a:br>
              <a:rPr lang="ru-RU"/>
            </a:br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трамплин» </a:t>
            </a:r>
            <a:r>
              <a:rPr lang="ru-RU"/>
              <a:t>– развитие карьеры не является целью. Повышение приходит само собой, за длительность </a:t>
            </a:r>
            <a:r>
              <a:rPr lang="ru-RU" smtClean="0"/>
              <a:t>работы</a:t>
            </a:r>
            <a:r>
              <a:rPr lang="ru-RU"/>
              <a:t>.</a:t>
            </a:r>
            <a:r>
              <a:rPr lang="ru-RU" smtClean="0"/>
              <a:t> </a:t>
            </a:r>
            <a:r>
              <a:rPr lang="ru-RU"/>
              <a:t>Управление деловой карьерой строится руководителями, а не сотрудником. Хорошая должность в какой-то момент находит работника. Его устраивает положение, зарплата, нагрузки, прочие условия, вследствие чего сотрудник интересуется не тем, как сделать карьеру, а как подольше удержаться в своём кресле. А затем пенсия – «прыжок с трамплина»;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лестница» </a:t>
            </a:r>
            <a:r>
              <a:rPr lang="ru-RU"/>
              <a:t>– перешагивая с одной ступени на другую, повышается положение в организации. Пока растёт профессионализм, опыт, творческий потенциал, не оканчивается «лестница». Человек сознательно проводит управление деловой карьерой, используя все доступные рычаги (саморазвитие, связи, др.). Затем, достигнув верхней ступени, интенсивность снижается, и идёт спуск. Например, карьера менеджера, оказавшись на пике, может обвалиться. И психологически это некомфортно для такого руководителя, вынужденного отказываться от «дирижёрства» и переходить на второплановые роли. При такой модели карьеры, дабы смягчить ситуацию и извлечь из неё пользу для компании, можно предложить экс-руководителю стать консультантом;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044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8667"/>
            <a:ext cx="10515600" cy="5838296"/>
          </a:xfrm>
        </p:spPr>
        <p:txBody>
          <a:bodyPr>
            <a:normAutofit fontScale="92500" lnSpcReduction="1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«змея» </a:t>
            </a:r>
            <a:r>
              <a:rPr lang="ru-RU"/>
              <a:t>– перемещение по разным должностям в течение недолгого времени, а затем переход выше. Сотрудник изучает процессы производства, управление компанией. Это эффективно в организациях, развивающих и воспитывающих кадры для укрепления своих позиций. Компании в итоге получают профессиональных директоров, начальников, у работников же складывается карьера менеджера. </a:t>
            </a:r>
            <a:endParaRPr lang="ru-RU" smtClean="0"/>
          </a:p>
          <a:p>
            <a:r>
              <a:rPr lang="ru-RU" smtClean="0"/>
              <a:t>Однако </a:t>
            </a:r>
            <a:r>
              <a:rPr lang="ru-RU"/>
              <a:t>учитывать нужно и психологию: меланхолики и флегматики болезненно переносят перемены должностей, коллектива. Здесь стоит обратиться к такому предмету, как «психология карьеры», которой оперируют в работе с кадрами HR-менеджеры. В серьёзных организациях они ещё на этапе приёма проводят ориентировочное планирование карьеры с учётом индивидуальности сотрудника;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перепутье» </a:t>
            </a:r>
            <a:r>
              <a:rPr lang="ru-RU"/>
              <a:t>– после завершения какого-то периода выполняется оценка персонала, по результатам которой работника повышают/перемещают.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1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67" y="143933"/>
            <a:ext cx="11269133" cy="6033030"/>
          </a:xfrm>
        </p:spPr>
        <p:txBody>
          <a:bodyPr>
            <a:noAutofit/>
          </a:bodyPr>
          <a:lstStyle/>
          <a:p>
            <a:r>
              <a:rPr lang="ru-RU" sz="2000"/>
              <a:t> Если у человека не экспресс карьера, то он проходит </a:t>
            </a:r>
            <a:r>
              <a:rPr lang="ru-RU" sz="2000"/>
              <a:t>через</a:t>
            </a:r>
            <a:r>
              <a:rPr lang="ru-RU" sz="2000" smtClean="0"/>
              <a:t>:</a:t>
            </a:r>
          </a:p>
          <a:p>
            <a:r>
              <a:rPr lang="ru-RU" sz="20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подготовительный </a:t>
            </a:r>
            <a:r>
              <a:rPr lang="ru-RU" sz="20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– до 25 лет. </a:t>
            </a:r>
            <a:r>
              <a:rPr lang="ru-RU" sz="2000"/>
              <a:t>Образование, поиски работы, планирование карьеры. Далее – самоутверждение, обеспечение существования; </a:t>
            </a:r>
            <a:endParaRPr lang="ru-RU" sz="2000" smtClean="0"/>
          </a:p>
          <a:p>
            <a:r>
              <a:rPr lang="ru-RU" sz="20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становление </a:t>
            </a:r>
            <a:r>
              <a:rPr lang="ru-RU" sz="20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25–30 лет. </a:t>
            </a:r>
            <a:r>
              <a:rPr lang="ru-RU" sz="2000"/>
              <a:t>Развитие профессионализма, формирование квалификации, самоутверждение, укрепление независимости. Появление семьи приводит к необходимости в средствах, что стимулирует думать, как построить карьеру; </a:t>
            </a:r>
            <a:endParaRPr lang="ru-RU" sz="2000" smtClean="0"/>
          </a:p>
          <a:p>
            <a:r>
              <a:rPr lang="ru-RU" sz="20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продвижение </a:t>
            </a:r>
            <a:r>
              <a:rPr lang="ru-RU" sz="20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30–45 лет. </a:t>
            </a:r>
            <a:r>
              <a:rPr lang="ru-RU" sz="2000"/>
              <a:t>Развитие карьеры углубляется. Появление статуса. Человек сосредотачивается на повышении оплаты. Экспресс карьера может иметь более короткое продвижение; </a:t>
            </a:r>
            <a:endParaRPr lang="ru-RU" sz="2000" smtClean="0"/>
          </a:p>
          <a:p>
            <a:r>
              <a:rPr lang="ru-RU" sz="20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сохранение </a:t>
            </a:r>
            <a:r>
              <a:rPr lang="ru-RU" sz="20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45–60 лет. </a:t>
            </a:r>
            <a:r>
              <a:rPr lang="ru-RU" sz="2000"/>
              <a:t>Укрепление достижений, вершина квалификации. Развитие карьеры достигает своего пика. Появляется желание учить, делиться опытом, усиливается творческая составляющая. По-прежнему сохраняется интерес к повышению заработка</a:t>
            </a:r>
            <a:r>
              <a:rPr lang="ru-RU" sz="2000" smtClean="0"/>
              <a:t>;</a:t>
            </a:r>
          </a:p>
          <a:p>
            <a:r>
              <a:rPr lang="ru-RU" sz="2000" smtClean="0"/>
              <a:t> </a:t>
            </a:r>
            <a:r>
              <a:rPr lang="ru-RU" sz="20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завершение – 60–65 лет</a:t>
            </a:r>
            <a:r>
              <a:rPr lang="ru-RU" sz="2000"/>
              <a:t>. В преддверии пенсии работник готовит замену, ищет другие виды заработка, чтобы компенсировать потери от прекращения работы. Развитие карьеры завершено, а у человека появляется некоторый дискомфорт, жажда уважения со стороны окружающих; пенсионный этап – можно заняться иной деятельностью, до которой раньше «не доходили руки», или которая была хобби. Часто люди с удовольствием берутся за временную, сезонную работу, бывает, в своей бывшей конторе.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408951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770467"/>
            <a:ext cx="5181600" cy="5406496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Когда речь идёт о понятии «экспресс карьера» (быстрая), то фазы будут несколько иными. </a:t>
            </a:r>
            <a:endParaRPr lang="ru-RU" smtClean="0"/>
          </a:p>
          <a:p>
            <a:r>
              <a:rPr lang="ru-RU" smtClean="0"/>
              <a:t>К </a:t>
            </a:r>
            <a:r>
              <a:rPr lang="ru-RU"/>
              <a:t>примеру, человек может до сорока пройти до этапа завершения, состоятся наёмным сотрудником и открыть свой бизнес</a:t>
            </a:r>
            <a:r>
              <a:rPr lang="ru-RU" smtClean="0"/>
              <a:t>.</a:t>
            </a:r>
          </a:p>
          <a:p>
            <a:r>
              <a:rPr lang="ru-RU" smtClean="0"/>
              <a:t> </a:t>
            </a:r>
            <a:r>
              <a:rPr lang="ru-RU"/>
              <a:t>Тогда его экспресс карьера в чужой организации закончится в 40, и начнётся уже совершенно новый жизненный период на ином уровне. Либо, в случае с IT-фрилансерами, современный бизнес знает миллионеров до 30 лет. </a:t>
            </a:r>
            <a:endParaRPr lang="ru-RU" smtClean="0"/>
          </a:p>
          <a:p>
            <a:r>
              <a:rPr lang="ru-RU" smtClean="0"/>
              <a:t>И </a:t>
            </a:r>
            <a:r>
              <a:rPr lang="ru-RU"/>
              <a:t>тут уж сложно понять, это экспресс карьера, везение или закономерность в силу недюжинного ума и таланта.</a:t>
            </a:r>
            <a:br>
              <a:rPr lang="ru-RU"/>
            </a:br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94267"/>
            <a:ext cx="5181600" cy="4871870"/>
          </a:xfrm>
        </p:spPr>
      </p:pic>
    </p:spTree>
    <p:extLst>
      <p:ext uri="{BB962C8B-B14F-4D97-AF65-F5344CB8AC3E}">
        <p14:creationId xmlns:p14="http://schemas.microsoft.com/office/powerpoint/2010/main" val="1995430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70000" lnSpcReduction="20000"/>
          </a:bodyPr>
          <a:lstStyle/>
          <a:p>
            <a:r>
              <a:rPr lang="ru-RU" smtClean="0"/>
              <a:t>Планирование </a:t>
            </a:r>
            <a:r>
              <a:rPr lang="ru-RU"/>
              <a:t>карьеры бывает прерогативой сотрудника, его руководителя или HR-менеджера. </a:t>
            </a:r>
            <a:endParaRPr lang="ru-RU" smtClean="0"/>
          </a:p>
          <a:p>
            <a:r>
              <a:rPr lang="ru-RU" smtClean="0"/>
              <a:t>Наиэффективнейшим </a:t>
            </a:r>
            <a:r>
              <a:rPr lang="ru-RU"/>
              <a:t>станет планирование карьеры обеими (либо тремя) сторонами. </a:t>
            </a:r>
            <a:endParaRPr lang="ru-RU" smtClean="0"/>
          </a:p>
          <a:p>
            <a:r>
              <a:rPr lang="ru-RU" smtClean="0"/>
              <a:t>Ведь </a:t>
            </a:r>
            <a:r>
              <a:rPr lang="ru-RU"/>
              <a:t>без желания у человека роста никакой менеджер не сможет его постоянно тащить, подталкивать</a:t>
            </a:r>
            <a:r>
              <a:rPr lang="ru-RU" smtClean="0"/>
              <a:t>.</a:t>
            </a:r>
          </a:p>
          <a:p>
            <a:r>
              <a:rPr lang="ru-RU" smtClean="0"/>
              <a:t> </a:t>
            </a:r>
            <a:r>
              <a:rPr lang="ru-RU"/>
              <a:t>И наоборот – сотруднику будет сложно пробиться с руководителем, не заинтересованным в профессиональном росте подчинённых.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управление карьерой каждой из сторон</a:t>
            </a:r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сотрудник. </a:t>
            </a:r>
            <a:r>
              <a:rPr lang="ru-RU"/>
              <a:t>Исключительно от него самого зависит начало карьеры. Это образование, выбор карьеры, поиск организации и вакансии. Потом старт карьеры, заключающийся в адаптации, ориентации в коллективе.</a:t>
            </a:r>
          </a:p>
          <a:p>
            <a:r>
              <a:rPr lang="ru-RU"/>
              <a:t> Далее, сотрудник, оценив перспективы и возможности, производит планирование карьеры. </a:t>
            </a:r>
          </a:p>
          <a:p>
            <a:r>
              <a:rPr lang="ru-RU"/>
              <a:t>Рисует линию роста. Реализует, контролирует своё движение, расширяет, совершенствует свои знания. </a:t>
            </a:r>
          </a:p>
          <a:p>
            <a:r>
              <a:rPr lang="ru-RU"/>
              <a:t>Возможно, на каком-то этапе человек приходит к пониманию, что выбор карьеры был ошибочным или дальнейший рост в этой компании невозможен. </a:t>
            </a:r>
          </a:p>
          <a:p>
            <a:r>
              <a:rPr lang="ru-RU"/>
              <a:t>Тогда процесс начинается снова, правда, уже с определённым опытом и большей вероятностью, что сложится успешная карьера, если человек всё же найдёт своё призвание и своё место;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7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92500" lnSpcReduction="2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менеджер по персоналу. </a:t>
            </a:r>
            <a:r>
              <a:rPr lang="ru-RU"/>
              <a:t>От него также во многом зависит начало карьеры сотрудника. </a:t>
            </a:r>
            <a:endParaRPr lang="ru-RU" smtClean="0"/>
          </a:p>
          <a:p>
            <a:r>
              <a:rPr lang="ru-RU" smtClean="0"/>
              <a:t>Он </a:t>
            </a:r>
            <a:r>
              <a:rPr lang="ru-RU"/>
              <a:t>производит первоначальную оценку способностей, перспектив как сотрудника, так и компании. </a:t>
            </a:r>
            <a:endParaRPr lang="ru-RU" smtClean="0"/>
          </a:p>
          <a:p>
            <a:r>
              <a:rPr lang="ru-RU" smtClean="0"/>
              <a:t>Анализирует </a:t>
            </a:r>
            <a:r>
              <a:rPr lang="ru-RU"/>
              <a:t>во время выполнения обязанностей потенциал работника – и проводит планирование карьеры, разрабатывает программы развития, роста. </a:t>
            </a:r>
            <a:endParaRPr lang="ru-RU" smtClean="0"/>
          </a:p>
          <a:p>
            <a:r>
              <a:rPr lang="ru-RU" smtClean="0"/>
              <a:t>Создаёт </a:t>
            </a:r>
            <a:r>
              <a:rPr lang="ru-RU"/>
              <a:t>мероприятия по дополнительному обучению</a:t>
            </a:r>
            <a:r>
              <a:rPr lang="ru-RU" smtClean="0"/>
              <a:t>.</a:t>
            </a:r>
          </a:p>
          <a:p>
            <a:r>
              <a:rPr lang="ru-RU" smtClean="0"/>
              <a:t> </a:t>
            </a:r>
            <a:r>
              <a:rPr lang="ru-RU"/>
              <a:t>Таким образом, HR-менеджер влияет на управление деловой карьерой</a:t>
            </a:r>
            <a:r>
              <a:rPr lang="ru-RU" smtClean="0"/>
              <a:t>;</a:t>
            </a:r>
          </a:p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линейный менеджер. </a:t>
            </a:r>
            <a:r>
              <a:rPr lang="ru-RU"/>
              <a:t>От прямого руководителя планирование и управление карьерой зависит достаточно сильно, поскольку это не только начальник, но и учитель, и, если так можно выразиться, «отец» на работе (если повезёт). Он оценивает результаты, мотивирует, организует профессиональное развитие, советует, как построить карьеру. Формирует предложения и планы стимулирования, роста. Может также выполнять функции HR-менеджера.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557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7800"/>
            <a:ext cx="10515600" cy="5999163"/>
          </a:xfrm>
        </p:spPr>
        <p:txBody>
          <a:bodyPr>
            <a:normAutofit fontScale="77500" lnSpcReduction="20000"/>
          </a:bodyPr>
          <a:lstStyle/>
          <a:p>
            <a:r>
              <a:rPr lang="ru-RU" smtClean="0"/>
              <a:t>Тем </a:t>
            </a:r>
            <a:r>
              <a:rPr lang="ru-RU"/>
              <a:t>не менее управление и планирование деловой карьеры в основном зависит от самого </a:t>
            </a:r>
            <a:r>
              <a:rPr lang="ru-RU" smtClean="0"/>
              <a:t>сотрудника.</a:t>
            </a:r>
          </a:p>
          <a:p>
            <a:r>
              <a:rPr lang="ru-RU" smtClean="0"/>
              <a:t>Управление </a:t>
            </a:r>
            <a:r>
              <a:rPr lang="ru-RU"/>
              <a:t>деловой карьерой начинается уже при собеседовании, приёме на работу, когда человек формулирует вслух свои цели и задаёт вопросы, когда корректно оценивает свои возможности и мечты в соотношении с требованиями и качествами организации</a:t>
            </a:r>
            <a:r>
              <a:rPr lang="ru-RU" smtClean="0"/>
              <a:t>.</a:t>
            </a:r>
          </a:p>
          <a:p>
            <a:r>
              <a:rPr lang="ru-RU" smtClean="0"/>
              <a:t> </a:t>
            </a:r>
            <a:r>
              <a:rPr lang="ru-RU"/>
              <a:t>Далее управление карьерой заключается</a:t>
            </a:r>
            <a:r>
              <a:rPr lang="ru-RU" smtClean="0"/>
              <a:t>:</a:t>
            </a:r>
          </a:p>
          <a:p>
            <a:r>
              <a:rPr lang="ru-RU"/>
              <a:t>в расширении знаний, навыков; в выборе инициативного, оперативного руководителя</a:t>
            </a:r>
            <a:r>
              <a:rPr lang="ru-RU"/>
              <a:t>. </a:t>
            </a:r>
            <a:endParaRPr lang="ru-RU" smtClean="0"/>
          </a:p>
          <a:p>
            <a:r>
              <a:rPr lang="ru-RU" smtClean="0"/>
              <a:t>Такое </a:t>
            </a:r>
            <a:r>
              <a:rPr lang="ru-RU"/>
              <a:t>возможно не во всех компаниях, поэтому порой приходится менять место работы</a:t>
            </a:r>
            <a:r>
              <a:rPr lang="ru-RU"/>
              <a:t>; </a:t>
            </a:r>
            <a:endParaRPr lang="ru-RU" smtClean="0"/>
          </a:p>
          <a:p>
            <a:r>
              <a:rPr lang="ru-RU" smtClean="0"/>
              <a:t>в </a:t>
            </a:r>
            <a:r>
              <a:rPr lang="ru-RU"/>
              <a:t>правильной оценке окружения; в составлении планов, оценке результатов</a:t>
            </a:r>
            <a:r>
              <a:rPr lang="ru-RU"/>
              <a:t>; </a:t>
            </a:r>
            <a:endParaRPr lang="ru-RU" smtClean="0"/>
          </a:p>
          <a:p>
            <a:r>
              <a:rPr lang="ru-RU" smtClean="0"/>
              <a:t>в </a:t>
            </a:r>
            <a:r>
              <a:rPr lang="ru-RU"/>
              <a:t>понимании, когда дальнейшее развитие, более успешная карьера в организации невозможны, и своевременном принятии решения об увольнении</a:t>
            </a:r>
            <a:r>
              <a:rPr lang="ru-RU"/>
              <a:t>. </a:t>
            </a:r>
            <a:endParaRPr lang="ru-RU" smtClean="0"/>
          </a:p>
          <a:p>
            <a:r>
              <a:rPr lang="ru-RU" smtClean="0"/>
              <a:t>Да</a:t>
            </a:r>
            <a:r>
              <a:rPr lang="ru-RU"/>
              <a:t>, тут уж опять придётся решать вопрос о том, как сделать карьеру в новой уже организации</a:t>
            </a:r>
            <a:r>
              <a:rPr lang="ru-RU"/>
              <a:t>. </a:t>
            </a:r>
            <a:endParaRPr lang="ru-RU" smtClean="0"/>
          </a:p>
          <a:p>
            <a:r>
              <a:rPr lang="ru-RU" smtClean="0"/>
              <a:t>Но </a:t>
            </a:r>
            <a:r>
              <a:rPr lang="ru-RU"/>
              <a:t>ведь всё реально при желании стремлении и упорстве; в поисках новой работы, лучше всего полагаться на себя, свои умения, если есть вера в них.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72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467"/>
            <a:ext cx="10515600" cy="6041496"/>
          </a:xfrm>
        </p:spPr>
        <p:txBody>
          <a:bodyPr/>
          <a:lstStyle/>
          <a:p>
            <a:r>
              <a:rPr lang="ru-RU" smtClean="0"/>
              <a:t>Психология </a:t>
            </a:r>
            <a:r>
              <a:rPr lang="ru-RU"/>
              <a:t>карьеры основана на психологии человека. </a:t>
            </a:r>
            <a:endParaRPr lang="ru-RU" smtClean="0"/>
          </a:p>
          <a:p>
            <a:r>
              <a:rPr lang="ru-RU" smtClean="0"/>
              <a:t>Знания </a:t>
            </a:r>
            <a:r>
              <a:rPr lang="ru-RU"/>
              <a:t>эти очень обширны и полезны для начальников, работников, изучающих, как сделать карьеру. </a:t>
            </a:r>
            <a:endParaRPr lang="ru-RU" smtClean="0"/>
          </a:p>
          <a:p>
            <a:r>
              <a:rPr lang="ru-RU" smtClean="0"/>
              <a:t>Что </a:t>
            </a:r>
            <a:r>
              <a:rPr lang="ru-RU"/>
              <a:t>же требуется, чтобы достичь успеха? </a:t>
            </a:r>
            <a:endParaRPr lang="ru-RU" smtClean="0"/>
          </a:p>
          <a:p>
            <a:r>
              <a:rPr lang="ru-RU" smtClean="0"/>
              <a:t>Мощная </a:t>
            </a:r>
            <a:r>
              <a:rPr lang="ru-RU"/>
              <a:t>мотивация и стремление к результатам – таков ответ в нескольких словах. </a:t>
            </a:r>
            <a:br>
              <a:rPr lang="ru-RU"/>
            </a:b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67" y="2861733"/>
            <a:ext cx="7171266" cy="369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83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76200"/>
            <a:ext cx="10515600" cy="6253163"/>
          </a:xfrm>
        </p:spPr>
        <p:txBody>
          <a:bodyPr>
            <a:normAutofit fontScale="92500" lnSpcReduction="1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Помогают росту такие качества: </a:t>
            </a:r>
            <a:r>
              <a:rPr lang="ru-RU" smtClean="0"/>
              <a:t>упорное </a:t>
            </a:r>
            <a:r>
              <a:rPr lang="ru-RU" smtClean="0"/>
              <a:t>самоутверждение. </a:t>
            </a:r>
            <a:endParaRPr lang="ru-RU" smtClean="0"/>
          </a:p>
          <a:p>
            <a:r>
              <a:rPr lang="ru-RU" smtClean="0"/>
              <a:t>Человек </a:t>
            </a:r>
            <a:r>
              <a:rPr lang="ru-RU" smtClean="0"/>
              <a:t>не подстраивается под окружающих, не пасуя, идёт к цели (если воспользоваться финансово-спортивной игрой «Карьера прокачай слабака», то можно потренировать своё упорство и самоутверждение); </a:t>
            </a:r>
          </a:p>
          <a:p>
            <a:r>
              <a:rPr lang="ru-RU" smtClean="0"/>
              <a:t>способность общаться и «жить в мире» с окружающими, понимая их характеры; </a:t>
            </a:r>
          </a:p>
          <a:p>
            <a:r>
              <a:rPr lang="ru-RU" smtClean="0"/>
              <a:t>физическое здоровье, выносливость, а также психическая гармония; </a:t>
            </a:r>
          </a:p>
          <a:p>
            <a:r>
              <a:rPr lang="ru-RU" smtClean="0"/>
              <a:t>способность анализа, предвидения развития событий; </a:t>
            </a:r>
          </a:p>
          <a:p>
            <a:r>
              <a:rPr lang="ru-RU" smtClean="0"/>
              <a:t>гибкость. </a:t>
            </a:r>
            <a:endParaRPr lang="ru-RU" smtClean="0"/>
          </a:p>
          <a:p>
            <a:r>
              <a:rPr lang="ru-RU" smtClean="0"/>
              <a:t>Человек </a:t>
            </a:r>
            <a:r>
              <a:rPr lang="ru-RU" smtClean="0"/>
              <a:t>понимает, где нужно признать поражение, пойти на компромисс. </a:t>
            </a:r>
            <a:endParaRPr lang="ru-RU" smtClean="0"/>
          </a:p>
          <a:p>
            <a:r>
              <a:rPr lang="ru-RU" smtClean="0"/>
              <a:t>Может </a:t>
            </a:r>
            <a:r>
              <a:rPr lang="ru-RU" smtClean="0"/>
              <a:t>быть упорным при необходимости, но знает, когда пора временно отступить; способность убеждения; творческий подход к любому занятию.</a:t>
            </a:r>
            <a:br>
              <a:rPr lang="ru-RU" smtClean="0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76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0933"/>
            <a:ext cx="10515600" cy="5906030"/>
          </a:xfrm>
        </p:spPr>
        <p:txBody>
          <a:bodyPr/>
          <a:lstStyle/>
          <a:p>
            <a:r>
              <a:rPr lang="ru-RU"/>
              <a:t>Также для успеха необходимо знать свои преимущества, присущий стиль работы, ценности (если убеждения сотрудника несовместимы с ценностями компании, то работа будет невыносимой и неудачной). </a:t>
            </a:r>
            <a:endParaRPr lang="ru-RU" smtClean="0"/>
          </a:p>
          <a:p>
            <a:r>
              <a:rPr lang="ru-RU" smtClean="0"/>
              <a:t>Кроме </a:t>
            </a:r>
            <a:r>
              <a:rPr lang="ru-RU"/>
              <a:t>того, важно строить рабочий процесс так, чтобы не возникало выбора – семья или карьера. </a:t>
            </a:r>
            <a:endParaRPr lang="ru-RU" smtClean="0"/>
          </a:p>
          <a:p>
            <a:r>
              <a:rPr lang="ru-RU" smtClean="0"/>
              <a:t>Тут </a:t>
            </a:r>
            <a:r>
              <a:rPr lang="ru-RU"/>
              <a:t>придётся искать баланс, а это не всегда легко.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8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0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1733"/>
            <a:ext cx="10515600" cy="5855230"/>
          </a:xfrm>
        </p:spPr>
        <p:txBody>
          <a:bodyPr>
            <a:normAutofit/>
          </a:bodyPr>
          <a:lstStyle/>
          <a:p>
            <a:r>
              <a:rPr lang="ru-RU"/>
              <a:t>Очень интересна методика </a:t>
            </a:r>
            <a:r>
              <a:rPr lang="ru-RU" smtClean="0"/>
              <a:t>психолога Шейна </a:t>
            </a:r>
            <a:r>
              <a:rPr lang="ru-RU"/>
              <a:t>«Якоря карьеры», анализирующая личные ценности, концепции, таланты, мотивацию, влияющие на формирование движения и роста в деятельности, и выявляет тип ориентации личности в карьере: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 </a:t>
            </a:r>
            <a:r>
              <a:rPr lang="ru-RU"/>
              <a:t>– склонность развиваться в своей области, становиться мастером своего дела;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менеджмент</a:t>
            </a:r>
            <a:r>
              <a:rPr lang="ru-RU" smtClean="0"/>
              <a:t> </a:t>
            </a:r>
            <a:r>
              <a:rPr lang="ru-RU"/>
              <a:t>– склонность к управлению и целостному охвату всей деятельности предприятия;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автономия</a:t>
            </a:r>
            <a:r>
              <a:rPr lang="ru-RU" smtClean="0"/>
              <a:t> </a:t>
            </a:r>
            <a:r>
              <a:rPr lang="ru-RU"/>
              <a:t>– это «вольный художник», не терпящий правил и ограничений. Если он и работает в организации, то со свободным графиком и без привязанности к рабочему месту, но и особой ответственности от него ждать не приходится;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5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 fontScale="92500" lnSpcReduction="2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стабильность</a:t>
            </a:r>
            <a:r>
              <a:rPr lang="ru-RU"/>
              <a:t> – готовность работать на своей должности, если ему спокойно, комфортно и стабильно. Это может быть талантливый сотрудник и даже на высокой должности, главное для него – исключить неожиданности;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служение</a:t>
            </a:r>
            <a:r>
              <a:rPr lang="ru-RU" smtClean="0"/>
              <a:t> </a:t>
            </a:r>
            <a:r>
              <a:rPr lang="ru-RU"/>
              <a:t>– основная цель «служение людям». Такие сотрудники работают в социальных сферах, охране окружающей среды, медицине и пр.;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вызов </a:t>
            </a:r>
            <a:r>
              <a:rPr lang="ru-RU"/>
              <a:t>– нужен постоянный вызов и новизна. К примеру, торговые агенты рассматривают общение с покупателями как игру, в которой нужно победить;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стилей </a:t>
            </a:r>
            <a:r>
              <a:rPr lang="ru-RU"/>
              <a:t>– человек старается совместить в своей жизни всё. Он не желает, чтобы доминировала семья или карьера, саморазвитие или работа, а пытается гармонизировать все стороны жизни;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предпринимательство </a:t>
            </a:r>
            <a:r>
              <a:rPr lang="ru-RU"/>
              <a:t>– человек создаёт своё дело, вкладывает душу. Ему претит работа на кого-то, и он готов рисковать, терпеть неудачи и развиваться, открыт для нового.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702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01" y="211667"/>
            <a:ext cx="8695266" cy="5965296"/>
          </a:xfrm>
        </p:spPr>
      </p:pic>
    </p:spTree>
    <p:extLst>
      <p:ext uri="{BB962C8B-B14F-4D97-AF65-F5344CB8AC3E}">
        <p14:creationId xmlns:p14="http://schemas.microsoft.com/office/powerpoint/2010/main" val="2960281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245533"/>
            <a:ext cx="10515600" cy="6422496"/>
          </a:xfrm>
        </p:spPr>
        <p:txBody>
          <a:bodyPr>
            <a:normAutofit fontScale="92500" lnSpcReduction="10000"/>
          </a:bodyPr>
          <a:lstStyle/>
          <a:p>
            <a:endParaRPr lang="ru-RU" b="1" smtClean="0"/>
          </a:p>
          <a:p>
            <a:r>
              <a:rPr lang="ru-RU" b="1" smtClean="0"/>
              <a:t>Построение </a:t>
            </a:r>
            <a:r>
              <a:rPr lang="ru-RU" b="1"/>
              <a:t>карьеры</a:t>
            </a:r>
          </a:p>
          <a:p>
            <a:pPr algn="r"/>
            <a:r>
              <a:rPr lang="ru-RU" sz="1600" i="1"/>
              <a:t>«Гора только издали кажется неприступной, а подойди к ней,</a:t>
            </a:r>
            <a:br>
              <a:rPr lang="ru-RU" sz="1600" i="1"/>
            </a:br>
            <a:r>
              <a:rPr lang="ru-RU" sz="1600" i="1"/>
              <a:t>начни взбираться — сам не заметишь, как окажешься на вершине»</a:t>
            </a:r>
            <a:br>
              <a:rPr lang="ru-RU" sz="1600" i="1"/>
            </a:br>
            <a:r>
              <a:rPr lang="ru-RU" sz="1600" i="1"/>
              <a:t>Эдмунд Хиллари, первый покоритель Эвереста</a:t>
            </a:r>
          </a:p>
          <a:p>
            <a:r>
              <a:rPr lang="ru-RU"/>
              <a:t>Построение карьеры — процесс сложный, многопрофильный и неоднозначный. </a:t>
            </a:r>
            <a:endParaRPr lang="ru-RU" smtClean="0"/>
          </a:p>
          <a:p>
            <a:r>
              <a:rPr lang="ru-RU" smtClean="0"/>
              <a:t>Есть </a:t>
            </a:r>
            <a:r>
              <a:rPr lang="ru-RU"/>
              <a:t>множество разных стратегий. </a:t>
            </a:r>
            <a:endParaRPr lang="ru-RU"/>
          </a:p>
          <a:p>
            <a:r>
              <a:rPr lang="ru-RU" smtClean="0"/>
              <a:t>На </a:t>
            </a:r>
            <a:r>
              <a:rPr lang="ru-RU"/>
              <a:t>любой стадии карьеры необходимыми качествами являются упорство и вера в то, что Вы делаете. Не верьте тем, кто не верит в Ваш успех. </a:t>
            </a:r>
            <a:endParaRPr lang="ru-RU" smtClean="0"/>
          </a:p>
          <a:p>
            <a:r>
              <a:rPr lang="ru-RU" smtClean="0"/>
              <a:t>Эдисон </a:t>
            </a:r>
            <a:r>
              <a:rPr lang="ru-RU"/>
              <a:t>проделал свыше тысячи неудачных опытов, пока не родилась электрическая лампочка</a:t>
            </a:r>
            <a:r>
              <a:rPr lang="ru-RU" smtClean="0"/>
              <a:t>.</a:t>
            </a:r>
          </a:p>
          <a:p>
            <a:r>
              <a:rPr lang="ru-RU"/>
              <a:t>Развитием карьеры называют те действия, которые предпринимает сотрудник для реализации плана продвижения по службе</a:t>
            </a:r>
            <a:r>
              <a:rPr lang="ru-RU"/>
              <a:t>. </a:t>
            </a:r>
            <a:endParaRPr lang="ru-RU" smtClean="0"/>
          </a:p>
          <a:p>
            <a:r>
              <a:rPr lang="ru-RU" smtClean="0"/>
              <a:t>Развитие </a:t>
            </a:r>
            <a:r>
              <a:rPr lang="ru-RU"/>
              <a:t>карьеры создает определенные преимущества для самого работника и для организации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63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067" y="-84667"/>
            <a:ext cx="11243733" cy="6502400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/>
              <a:t>На сегодняшний день не существует единственно правильного способа продвижения по карьерной лестнице. Можно проработать всю жизнь в одном отделе на одной должности, а можно перепрыгивать с места на место, не придерживаясь традиционной последовательности.</a:t>
            </a:r>
          </a:p>
          <a:p>
            <a:r>
              <a:rPr lang="ru-RU" sz="6400" b="1" smtClean="0"/>
              <a:t>Существует </a:t>
            </a:r>
            <a:r>
              <a:rPr lang="ru-RU" sz="6400" b="1"/>
              <a:t>масса карьерных путей. Выбор всегда остается за Вами. </a:t>
            </a:r>
            <a:endParaRPr lang="ru-RU" sz="6400" b="1" smtClean="0"/>
          </a:p>
          <a:p>
            <a:r>
              <a:rPr lang="ru-RU" sz="6400" b="1" smtClean="0"/>
              <a:t>Начните </a:t>
            </a:r>
            <a:r>
              <a:rPr lang="ru-RU" sz="6400" b="1"/>
              <a:t>с составления плана. Подумайте о том, что Вы сделаете сегодня, завтра, на этой неделе и на следующей, чтобы осуществить Ваш план. Разработайте план действий и регулярно контролируйте его выполнение.</a:t>
            </a:r>
          </a:p>
          <a:p>
            <a:r>
              <a:rPr lang="ru-RU" sz="6400" b="1"/>
              <a:t>Для того, чтобы составить эффективный план действий, ответьте на следующие вопросы:</a:t>
            </a:r>
          </a:p>
          <a:p>
            <a:r>
              <a:rPr lang="ru-RU" sz="6400" b="1"/>
              <a:t>Что я делаю сейчас?</a:t>
            </a:r>
          </a:p>
          <a:p>
            <a:r>
              <a:rPr lang="ru-RU" sz="6400" b="1"/>
              <a:t>Какими навыками, умениями я владею в большей степени и как я их демонстрирую?</a:t>
            </a:r>
          </a:p>
          <a:p>
            <a:r>
              <a:rPr lang="ru-RU" sz="6400" b="1"/>
              <a:t>Какие виды работы нравятся мне больше всего?</a:t>
            </a:r>
          </a:p>
          <a:p>
            <a:r>
              <a:rPr lang="ru-RU" sz="6400" b="1"/>
              <a:t>Кем бы я хотел быть, чем заниматься через несколько лет?</a:t>
            </a:r>
          </a:p>
          <a:p>
            <a:r>
              <a:rPr lang="ru-RU" sz="6400" b="1"/>
              <a:t>Какие возможные новые обязанности, проекты или должности находятся в области профессиональной деятельности, которая мне интересна?</a:t>
            </a:r>
          </a:p>
          <a:p>
            <a:r>
              <a:rPr lang="ru-RU" sz="6400" b="1"/>
              <a:t>Какие из этих проектов я готов представить и обсудить со своим руководителем?</a:t>
            </a:r>
          </a:p>
          <a:p>
            <a:r>
              <a:rPr lang="ru-RU" sz="6400" b="1"/>
              <a:t>Какой опыт, умения и навыки, действия и ресурсы необходимы мне для реализации этих проектов?</a:t>
            </a:r>
          </a:p>
          <a:p>
            <a:r>
              <a:rPr lang="ru-RU" sz="6400" b="1"/>
              <a:t>Соберите отзывы о своих сильных и слабых сторонах у людей, которым Вы доверяете. Запишите их! Развивайте Ваши слабые стороны и совершенствуйте сильные.</a:t>
            </a:r>
          </a:p>
          <a:p>
            <a:r>
              <a:rPr lang="ru-RU" sz="6400" b="1"/>
              <a:t>Работайте над ошибками. Принимайте замечания и критику относительно Вашей работы. Делайте выводы и не повторяйте этих ошибок в будущем.</a:t>
            </a:r>
          </a:p>
          <a:p>
            <a:r>
              <a:rPr lang="ru-RU" sz="6400" b="1"/>
              <a:t>Планируйте Ваше рабочее время. Выполняйте работу в сроки. Помните, никто не любит иметь дело с не организованным человеком:</a:t>
            </a:r>
          </a:p>
          <a:p>
            <a:r>
              <a:rPr lang="ru-RU" sz="6400" b="1"/>
              <a:t>Если Вы приняли решение о смене сферы деятельности или перемещении на другую должность, необходимо помнить о том, что для каждой должности существуют определенные требования (уровень образования, уровень знания иностранного языка, владение определенными навыками и т.д.). Вам необходимо определить Ваш уровень соответствия данным требованиям.</a:t>
            </a:r>
          </a:p>
          <a:p>
            <a:r>
              <a:rPr lang="ru-RU" sz="6400" b="1"/>
              <a:t>Будьте инициативны. Принимайте участие в различных проектах, конференциях, мероприятиях. Возьмитесь за задания, которые Вы никогда не делали. Получайте новый профессиональный опыт.</a:t>
            </a:r>
          </a:p>
          <a:p>
            <a:r>
              <a:rPr lang="ru-RU" sz="6400" b="1"/>
              <a:t>Помните, именно Вы несете полную ответственность за развитие Вашей карьеры, осуществляя те шаги, которые необходимо предпринять для достижения Ваших целей!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544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/>
              <a:t>Например: В мире распространены две модели построения карьеры: характеристики американской и японской моделей управления персоналом показывают разные схемы построения карьеры. Планирование карьеры в японских фирмах, ориентированных на пожизненный наем работников, предполагает, что все перемещения работника (смена сфер деятельности, горизонтальные и вертикальные перемещения) происходят в рамках одной фирмы.</a:t>
            </a:r>
          </a:p>
          <a:p>
            <a:pPr fontAlgn="base"/>
            <a:r>
              <a:rPr lang="ru-RU"/>
              <a:t>Американские же фирмы расценивают переход работника в другую фирму как естественный вариант развития его карьеры. Такой подход называется диверсифицированным. С одной стороны, американские фирмы гордятся, что ушедшие от них сотрудники добились успеха в других местах. С другой, продолжительная работа в известной фирме является лучшей рекомендацией и гарантией получения новой работы.</a:t>
            </a:r>
          </a:p>
          <a:p>
            <a:pPr fontAlgn="base"/>
            <a:r>
              <a:rPr lang="ru-RU"/>
              <a:t>В некоторых организациях практикуется метод «пробы карьеры» – человеку предлагают какое-то время поработать в той должности, которая расценивается как «карьерная». Практика показывает, что одни «карьерные кандидаты» отказываются от «настоящего продвижения» на эту должность, а другие испытывают удовольствие от предоставленной возможности «вкусить» предстоящую должность. То есть, «временная карьера» предоставляет возможность человеку временно почувствовать себя в «карьерной должности», свою мотивацию.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290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/>
          <a:lstStyle/>
          <a:p>
            <a:r>
              <a:rPr lang="ru-RU"/>
              <a:t>Карьера занимает важное место в структуре потребностей современного человека, оказывая тем самым влияние на его удовлетворенность трудом и жизнью в целом. </a:t>
            </a:r>
            <a:endParaRPr lang="ru-RU" smtClean="0"/>
          </a:p>
          <a:p>
            <a:r>
              <a:rPr lang="ru-RU" smtClean="0"/>
              <a:t>Успешная </a:t>
            </a:r>
            <a:r>
              <a:rPr lang="ru-RU"/>
              <a:t>карьера обеспечивает человеку материальное благополучие, удовлетворение его высших психологических потребностей, таких, как потребность в самореализации, в уважении и самоуважении, в успехе и власти, потребность в развитии и расширении пространства судьбы</a:t>
            </a:r>
            <a:r>
              <a:rPr lang="ru-RU" smtClean="0"/>
              <a:t>.</a:t>
            </a:r>
          </a:p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933" y="3234266"/>
            <a:ext cx="7239000" cy="316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8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Понятие и виды карьер.</a:t>
            </a:r>
          </a:p>
          <a:p>
            <a:r>
              <a:rPr lang="ru-RU" b="1"/>
              <a:t>Модели </a:t>
            </a:r>
            <a:r>
              <a:rPr lang="ru-RU" b="1" smtClean="0"/>
              <a:t>карьеры.</a:t>
            </a:r>
          </a:p>
          <a:p>
            <a:r>
              <a:rPr lang="ru-RU" b="1" smtClean="0"/>
              <a:t>Якоря карьеры по Э.Шейнину.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67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01600"/>
            <a:ext cx="5181600" cy="6075363"/>
          </a:xfrm>
        </p:spPr>
        <p:txBody>
          <a:bodyPr>
            <a:normAutofit fontScale="92500"/>
          </a:bodyPr>
          <a:lstStyle/>
          <a:p>
            <a:r>
              <a:rPr lang="ru-RU"/>
              <a:t>Получая образование, все мы, как правило, мечтаем о головокружительной, стремительной карьере, о признании, высокой зарплате. </a:t>
            </a:r>
            <a:endParaRPr lang="ru-RU" smtClean="0"/>
          </a:p>
          <a:p>
            <a:r>
              <a:rPr lang="ru-RU" smtClean="0"/>
              <a:t>Оставив </a:t>
            </a:r>
            <a:r>
              <a:rPr lang="ru-RU"/>
              <a:t>позади вуз (а кое-кто ещё и в период учёбы), начинаем поиски работы, затем изо всех сил стараемся достичь вершин в </a:t>
            </a:r>
            <a:r>
              <a:rPr lang="ru-RU" smtClean="0"/>
              <a:t>работе</a:t>
            </a:r>
            <a:r>
              <a:rPr lang="ru-RU" smtClean="0"/>
              <a:t>, т.е.</a:t>
            </a:r>
            <a:r>
              <a:rPr lang="ru-RU"/>
              <a:t> </a:t>
            </a:r>
            <a:r>
              <a:rPr lang="ru-RU" smtClean="0"/>
              <a:t>делаем </a:t>
            </a:r>
            <a:r>
              <a:rPr lang="ru-RU"/>
              <a:t>карьеру. </a:t>
            </a:r>
            <a:endParaRPr lang="ru-RU" smtClean="0"/>
          </a:p>
          <a:p>
            <a:r>
              <a:rPr lang="ru-RU" smtClean="0"/>
              <a:t>А </a:t>
            </a:r>
            <a:r>
              <a:rPr lang="ru-RU"/>
              <a:t>чтобы все тонкости в этом нелёгком деле стали понятными, попробуем разобраться, что это такое – карьера</a:t>
            </a:r>
            <a:r>
              <a:rPr lang="ru-RU" smtClean="0"/>
              <a:t>.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33" y="389468"/>
            <a:ext cx="4665133" cy="504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7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667"/>
            <a:ext cx="10515600" cy="6092296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В переводе с итальянского </a:t>
            </a:r>
            <a:r>
              <a:rPr lang="ru-RU" smtClean="0"/>
              <a:t>карьера – это путь</a:t>
            </a:r>
            <a:r>
              <a:rPr lang="ru-RU"/>
              <a:t>, движение. </a:t>
            </a:r>
            <a:endParaRPr lang="ru-RU" smtClean="0"/>
          </a:p>
          <a:p>
            <a:r>
              <a:rPr lang="ru-RU" smtClean="0"/>
              <a:t>В современном понимании  </a:t>
            </a:r>
            <a:r>
              <a:rPr lang="ru-RU"/>
              <a:t>«карьера» </a:t>
            </a:r>
            <a:r>
              <a:rPr lang="ru-RU" smtClean="0"/>
              <a:t>определяется как значение </a:t>
            </a:r>
            <a:r>
              <a:rPr lang="ru-RU"/>
              <a:t>роста в своей деятельности, профессионального пути. </a:t>
            </a:r>
            <a:endParaRPr lang="ru-RU" smtClean="0"/>
          </a:p>
          <a:p>
            <a:r>
              <a:rPr lang="ru-RU" smtClean="0"/>
              <a:t>В то же время это </a:t>
            </a:r>
            <a:r>
              <a:rPr lang="ru-RU"/>
              <a:t>также и обозначение профессии, того чем человек занимается. </a:t>
            </a:r>
            <a:endParaRPr lang="ru-RU" smtClean="0"/>
          </a:p>
          <a:p>
            <a:r>
              <a:rPr lang="ru-RU" smtClean="0"/>
              <a:t>Если </a:t>
            </a:r>
            <a:r>
              <a:rPr lang="ru-RU"/>
              <a:t>спросить у управленцев и кадровиков: «Что это такое?», – то они скажут, что деловая карьера – осознанная работа человека над своим ростом. </a:t>
            </a:r>
            <a:endParaRPr lang="ru-RU" smtClean="0"/>
          </a:p>
          <a:p>
            <a:r>
              <a:rPr lang="ru-RU" smtClean="0"/>
              <a:t>Траектория </a:t>
            </a:r>
            <a:r>
              <a:rPr lang="ru-RU"/>
              <a:t>этого движения находится в прямой зависимости от индивидуальных особенностей, желаний, внутренних установок, целей, социальных условий, типа </a:t>
            </a:r>
            <a:r>
              <a:rPr lang="ru-RU" smtClean="0"/>
              <a:t>организации.</a:t>
            </a:r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>
                <a:solidFill>
                  <a:srgbClr val="000000"/>
                </a:solidFill>
                <a:latin typeface="Open Sans"/>
              </a:rPr>
              <a:t>Таким образом, карьера обозначает широкий спектр явлений, связанных с общественной и профессиональной жизнью человека.</a:t>
            </a:r>
            <a:endParaRPr lang="ru-RU" sz="2400"/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mtClean="0">
                <a:solidFill>
                  <a:srgbClr val="000000"/>
                </a:solidFill>
                <a:latin typeface="Open Sans"/>
              </a:rPr>
              <a:t>Итак</a:t>
            </a:r>
            <a:r>
              <a:rPr lang="ru-RU">
                <a:solidFill>
                  <a:srgbClr val="000000"/>
                </a:solidFill>
                <a:latin typeface="Open Sans"/>
              </a:rPr>
              <a:t>, с учетом существующих в психологии взглядов на карьеру можно предложить следующее определение карьеры:</a:t>
            </a:r>
            <a:endParaRPr lang="ru-RU" sz="2400"/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Карьера — индивидуальный путь человека в определенных видах профессиональной деятельности, потенциально связанный с прохождением последовательности должностей, с </a:t>
            </a:r>
            <a:r>
              <a:rPr lang="ru-RU" b="1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образом </a:t>
            </a:r>
            <a:r>
              <a:rPr lang="ru-RU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жизни</a:t>
            </a:r>
            <a:r>
              <a:rPr lang="ru-RU">
                <a:solidFill>
                  <a:srgbClr val="000000"/>
                </a:solidFill>
                <a:latin typeface="Open Sans"/>
              </a:rPr>
              <a:t>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14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200"/>
            <a:ext cx="10515600" cy="6100763"/>
          </a:xfrm>
        </p:spPr>
        <p:txBody>
          <a:bodyPr>
            <a:normAutofit/>
          </a:bodyPr>
          <a:lstStyle/>
          <a:p>
            <a:r>
              <a:rPr lang="ru-RU"/>
              <a:t>Карьера– это субъективно осознанные собственные суждения работника о своем </a:t>
            </a:r>
            <a:r>
              <a:rPr lang="ru-RU" smtClean="0"/>
              <a:t>трудовом будущем</a:t>
            </a:r>
            <a:r>
              <a:rPr lang="ru-RU"/>
              <a:t>, ожидаемые пути самовыражения и удовлетворения трудом. </a:t>
            </a:r>
            <a:endParaRPr lang="ru-RU" smtClean="0"/>
          </a:p>
          <a:p>
            <a:r>
              <a:rPr lang="ru-RU" smtClean="0"/>
              <a:t>Это поступательное </a:t>
            </a:r>
            <a:r>
              <a:rPr lang="ru-RU"/>
              <a:t>продвижение по служебной лестнице, изменение навыков,способностей, квалификационных возможностей и размеров вознаграждения,связанных с деятельностью работников. </a:t>
            </a:r>
            <a:endParaRPr lang="ru-RU" smtClean="0"/>
          </a:p>
          <a:p>
            <a:r>
              <a:rPr lang="ru-RU" smtClean="0"/>
              <a:t>Жизнь </a:t>
            </a:r>
            <a:r>
              <a:rPr lang="ru-RU"/>
              <a:t>человека вне работы </a:t>
            </a:r>
            <a:r>
              <a:rPr lang="ru-RU" smtClean="0"/>
              <a:t>имеет значительное </a:t>
            </a:r>
            <a:r>
              <a:rPr lang="ru-RU"/>
              <a:t>влияние на карьеру, является частью карьеры. </a:t>
            </a:r>
            <a:endParaRPr lang="ru-RU" smtClean="0"/>
          </a:p>
          <a:p>
            <a:r>
              <a:rPr lang="ru-RU" smtClean="0"/>
              <a:t>Это продвижение вперед </a:t>
            </a:r>
            <a:r>
              <a:rPr lang="ru-RU"/>
              <a:t>по однажды выбранному пути деятельности. Но карьера – это не </a:t>
            </a:r>
            <a:r>
              <a:rPr lang="ru-RU" smtClean="0"/>
              <a:t>только продвижение </a:t>
            </a:r>
            <a:r>
              <a:rPr lang="ru-RU"/>
              <a:t>по службе. </a:t>
            </a:r>
            <a:endParaRPr lang="ru-RU" smtClean="0"/>
          </a:p>
          <a:p>
            <a:r>
              <a:rPr lang="ru-RU" smtClean="0"/>
              <a:t>Понятие </a:t>
            </a:r>
            <a:r>
              <a:rPr lang="ru-RU"/>
              <a:t>карьеры не означает непременное и постоянноедвижение вверх по организованной иерархии.</a:t>
            </a:r>
          </a:p>
        </p:txBody>
      </p:sp>
    </p:spTree>
    <p:extLst>
      <p:ext uri="{BB962C8B-B14F-4D97-AF65-F5344CB8AC3E}">
        <p14:creationId xmlns:p14="http://schemas.microsoft.com/office/powerpoint/2010/main" val="271368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733"/>
            <a:ext cx="10515600" cy="6109230"/>
          </a:xfrm>
        </p:spPr>
        <p:txBody>
          <a:bodyPr/>
          <a:lstStyle/>
          <a:p>
            <a:r>
              <a:rPr lang="ru-RU"/>
              <a:t>Виды карьеры классифицируют: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карьера </a:t>
            </a:r>
            <a:r>
              <a:rPr lang="ru-RU"/>
              <a:t>– рост в своей нише (профессии). </a:t>
            </a:r>
            <a:endParaRPr lang="ru-RU" smtClean="0"/>
          </a:p>
          <a:p>
            <a:r>
              <a:rPr lang="ru-RU" smtClean="0"/>
              <a:t>Профессиональная </a:t>
            </a:r>
            <a:r>
              <a:rPr lang="ru-RU"/>
              <a:t>карьера строится либо в одной специализации, выбранной вначале, либо постепенно осваиваются другие области, чаще всего связанные с основной линией работы; неспециализированная – освоение разных специальностей. </a:t>
            </a:r>
            <a:endParaRPr lang="ru-RU" smtClean="0"/>
          </a:p>
          <a:p>
            <a:r>
              <a:rPr lang="ru-RU" smtClean="0"/>
              <a:t>Так </a:t>
            </a:r>
            <a:r>
              <a:rPr lang="ru-RU"/>
              <a:t>формируется деловая карьера менеджера. В результате руководитель имеет целостное представление о своей компании, понимает все процессы в любом отделе. </a:t>
            </a:r>
            <a:endParaRPr lang="ru-RU" smtClean="0"/>
          </a:p>
          <a:p>
            <a:r>
              <a:rPr lang="ru-RU" smtClean="0"/>
              <a:t>Неспециализированные </a:t>
            </a:r>
            <a:r>
              <a:rPr lang="ru-RU"/>
              <a:t>виды карьеры получили широкое распространение в Японии.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3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1667"/>
            <a:ext cx="10515600" cy="5965296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Есть также виды деловой карьеры: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внутриорганизационная</a:t>
            </a:r>
            <a:r>
              <a:rPr lang="ru-RU"/>
              <a:t> – рост внутри одной и той же организации. </a:t>
            </a:r>
            <a:endParaRPr lang="ru-RU" smtClean="0"/>
          </a:p>
          <a:p>
            <a:r>
              <a:rPr lang="ru-RU" smtClean="0"/>
              <a:t>Деловая </a:t>
            </a:r>
            <a:r>
              <a:rPr lang="ru-RU"/>
              <a:t>карьера бывает таких типов: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вертикальная</a:t>
            </a:r>
            <a:r>
              <a:rPr lang="ru-RU" smtClean="0"/>
              <a:t> </a:t>
            </a:r>
            <a:r>
              <a:rPr lang="ru-RU"/>
              <a:t>– повышение должности вместе с ростом зарплаты</a:t>
            </a:r>
            <a:r>
              <a:rPr lang="ru-RU" smtClean="0"/>
              <a:t>;</a:t>
            </a:r>
          </a:p>
          <a:p>
            <a:r>
              <a:rPr lang="ru-RU" smtClean="0"/>
              <a:t>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горизонтальная карьера </a:t>
            </a:r>
            <a:r>
              <a:rPr lang="ru-RU"/>
              <a:t>– смена обязанностей, переводы в другие отделы, расширение сферы задач с увеличением зарплаты. Человек становится незаменимым в своём деле. Горизонтальная карьера развивается на одном уровне</a:t>
            </a:r>
            <a:r>
              <a:rPr lang="ru-RU" smtClean="0"/>
              <a:t>;</a:t>
            </a:r>
            <a:r>
              <a:rPr lang="ru-RU"/>
              <a:t>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центростремительная </a:t>
            </a:r>
            <a:r>
              <a:rPr lang="ru-RU"/>
              <a:t>(скрытая) – сотрудника подключают к принятию важных решений, приглашают на официальные и неофициальные встречи, переговоры. </a:t>
            </a:r>
            <a:endParaRPr lang="ru-RU" smtClean="0"/>
          </a:p>
          <a:p>
            <a:r>
              <a:rPr lang="ru-RU" smtClean="0"/>
              <a:t>Так </a:t>
            </a:r>
            <a:r>
              <a:rPr lang="ru-RU"/>
              <a:t>бывает, когда у сотрудника имеются обширные полезные связи вне компании (это весомое условие, влияющее на управление деловой карьерой). Внешне всё это незаметно, но оплата работника повышается;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0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626533"/>
            <a:ext cx="5181600" cy="5550430"/>
          </a:xfrm>
        </p:spPr>
        <p:txBody>
          <a:bodyPr>
            <a:normAutofit fontScale="92500" lnSpcReduction="1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межорганизационная</a:t>
            </a:r>
            <a:r>
              <a:rPr lang="ru-RU"/>
              <a:t> – все этапы роста проходят в разных компаниях. Управление карьерой находится больше в компетенции </a:t>
            </a:r>
            <a:r>
              <a:rPr lang="ru-RU" smtClean="0"/>
              <a:t>работника</a:t>
            </a:r>
            <a:endParaRPr lang="ru-RU" smtClean="0"/>
          </a:p>
          <a:p>
            <a:r>
              <a:rPr lang="ru-RU"/>
              <a:t>Есть ещё один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комбинированный вид, </a:t>
            </a:r>
            <a:r>
              <a:rPr lang="ru-RU"/>
              <a:t>при котором горизонтальная карьера сочетается с вертикальной, – </a:t>
            </a:r>
            <a:r>
              <a:rPr lang="ru-RU" smtClean="0"/>
              <a:t>ступенчатая. Бывает </a:t>
            </a:r>
            <a:r>
              <a:rPr lang="ru-RU"/>
              <a:t>внутри одной организации и в разных. </a:t>
            </a:r>
            <a:endParaRPr lang="ru-RU" smtClean="0"/>
          </a:p>
          <a:p>
            <a:r>
              <a:rPr lang="ru-RU" smtClean="0"/>
              <a:t>На </a:t>
            </a:r>
            <a:r>
              <a:rPr lang="ru-RU"/>
              <a:t>практике виды карьеры могут меняться, переплетаться, когда в различных периодах человек проходит различные эволюционные пути</a:t>
            </a:r>
            <a:r>
              <a:rPr lang="ru-RU" smtClean="0"/>
              <a:t>.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933" y="626533"/>
            <a:ext cx="4995334" cy="552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97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2741</Words>
  <Application>Microsoft Office PowerPoint</Application>
  <PresentationFormat>Широкоэкранный</PresentationFormat>
  <Paragraphs>144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Open Sans</vt:lpstr>
      <vt:lpstr>Office Theme</vt:lpstr>
      <vt:lpstr>Лекция 9. Личность и построение деловой карьеры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Модели карьеры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43</cp:revision>
  <dcterms:created xsi:type="dcterms:W3CDTF">2019-10-28T14:24:40Z</dcterms:created>
  <dcterms:modified xsi:type="dcterms:W3CDTF">2020-02-20T18:07:26Z</dcterms:modified>
</cp:coreProperties>
</file>